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notesMasterIdLst>
    <p:notesMasterId r:id="rId11"/>
  </p:notesMasterIdLst>
  <p:sldIdLst>
    <p:sldId id="260" r:id="rId5"/>
    <p:sldId id="289" r:id="rId6"/>
    <p:sldId id="301" r:id="rId7"/>
    <p:sldId id="297" r:id="rId8"/>
    <p:sldId id="299" r:id="rId9"/>
    <p:sldId id="300" r:id="rId10"/>
    <p:sldId id="298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NULL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tags" Target="../tags/tag299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7" Type="http://schemas.openxmlformats.org/officeDocument/2006/relationships/tags" Target="../tags/tag343.xml"/><Relationship Id="rId16" Type="http://schemas.openxmlformats.org/officeDocument/2006/relationships/tags" Target="../tags/tag342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5" Type="http://schemas.openxmlformats.org/officeDocument/2006/relationships/tags" Target="../tags/tag368.xml"/><Relationship Id="rId14" Type="http://schemas.openxmlformats.org/officeDocument/2006/relationships/tags" Target="../tags/tag367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tags" Target="../tags/tag375.xml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8" Type="http://schemas.openxmlformats.org/officeDocument/2006/relationships/tags" Target="../tags/tag385.xml"/><Relationship Id="rId17" Type="http://schemas.openxmlformats.org/officeDocument/2006/relationships/tags" Target="../tags/tag384.xml"/><Relationship Id="rId16" Type="http://schemas.openxmlformats.org/officeDocument/2006/relationships/tags" Target="../tags/tag383.xml"/><Relationship Id="rId15" Type="http://schemas.openxmlformats.org/officeDocument/2006/relationships/tags" Target="../tags/tag382.xml"/><Relationship Id="rId14" Type="http://schemas.openxmlformats.org/officeDocument/2006/relationships/tags" Target="../tags/tag381.xml"/><Relationship Id="rId13" Type="http://schemas.openxmlformats.org/officeDocument/2006/relationships/tags" Target="../tags/tag380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谢谢观看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章节页的标题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</a:t>
            </a:r>
            <a:r>
              <a:rPr lang="en-US" altLang="zh-CN" smtClean="0">
                <a:latin typeface="MiSans Normal" panose="00000500000000000000" charset="-122"/>
                <a:ea typeface="MiSans Normal" panose="00000500000000000000" charset="-122"/>
              </a:rPr>
              <a:t>1</a:t>
            </a:r>
            <a:endParaRPr lang="en-US" altLang="zh-CN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1015999" y="201294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016000" y="2520950"/>
            <a:ext cx="9410700" cy="248920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科技风年终总结汇报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0"/>
            </p:custDataLst>
          </p:nvPr>
        </p:nvSpPr>
        <p:spPr>
          <a:xfrm>
            <a:off x="1015999" y="518794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</a:t>
            </a:r>
            <a:r>
              <a:rPr lang="en-US" altLang="zh-CN" smtClean="0"/>
              <a:t>1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win10/AppData/Local/Temp/figmazip/slide_935eabbb91aa80f5\datas\氛围图-12001&amp;66983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09603" y="276605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1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03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8542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3622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9144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082800" y="34798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082800" y="39878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14400" y="5054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51054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56134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324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96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09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496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2032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648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2070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7823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400800" y="4648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52070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727200"/>
            <a:ext cx="5334000" cy="4318000"/>
          </a:xfrm>
          <a:custGeom>
            <a:avLst/>
            <a:gdLst>
              <a:gd name="connisteX0" fmla="*/ 0 w 5334000"/>
              <a:gd name="connsiteY0" fmla="*/ 0 h 4318000"/>
              <a:gd name="connisteX1" fmla="*/ 5334000 w 5334000"/>
              <a:gd name="connsiteY1" fmla="*/ 0 h 4318000"/>
              <a:gd name="connisteX2" fmla="*/ 5334000 w 5334000"/>
              <a:gd name="connsiteY2" fmla="*/ 4318000 h 4318000"/>
              <a:gd name="connisteX3" fmla="*/ 0 w 5334000"/>
              <a:gd name="connsiteY3" fmla="*/ 4318000 h 4318000"/>
              <a:gd name="connisteX4" fmla="*/ 0 w 5334000"/>
              <a:gd name="connsiteY4" fmla="*/ 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318000">
                <a:moveTo>
                  <a:pt x="0" y="0"/>
                </a:moveTo>
                <a:lnTo>
                  <a:pt x="5334000" y="0"/>
                </a:lnTo>
                <a:lnTo>
                  <a:pt x="53340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38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装饰  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48400" y="1727200"/>
            <a:ext cx="5334000" cy="4318000"/>
          </a:xfrm>
          <a:custGeom>
            <a:avLst/>
            <a:gdLst>
              <a:gd name="connisteX0" fmla="*/ 0 w 5334000"/>
              <a:gd name="connsiteY0" fmla="*/ 0 h 4318000"/>
              <a:gd name="connisteX1" fmla="*/ 5334000 w 5334000"/>
              <a:gd name="connsiteY1" fmla="*/ 0 h 4318000"/>
              <a:gd name="connisteX2" fmla="*/ 5334000 w 5334000"/>
              <a:gd name="connsiteY2" fmla="*/ 4318000 h 4318000"/>
              <a:gd name="connisteX3" fmla="*/ 0 w 5334000"/>
              <a:gd name="connsiteY3" fmla="*/ 4318000 h 4318000"/>
              <a:gd name="connisteX4" fmla="*/ 0 w 5334000"/>
              <a:gd name="connsiteY4" fmla="*/ 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4318000">
                <a:moveTo>
                  <a:pt x="0" y="0"/>
                </a:moveTo>
                <a:lnTo>
                  <a:pt x="5334000" y="0"/>
                </a:lnTo>
                <a:lnTo>
                  <a:pt x="53340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238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29464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0 h 2540000"/>
              <a:gd name="connisteX1" fmla="*/ 10972800 w 10972800"/>
              <a:gd name="connsiteY1" fmla="*/ 0 h 2540000"/>
              <a:gd name="connisteX2" fmla="*/ 10972800 w 10972800"/>
              <a:gd name="connsiteY2" fmla="*/ 2540000 h 2540000"/>
              <a:gd name="connisteX3" fmla="*/ 0 w 10972800"/>
              <a:gd name="connsiteY3" fmla="*/ 2540000 h 2540000"/>
              <a:gd name="connisteX4" fmla="*/ 0 w 10972800"/>
              <a:gd name="connsiteY4" fmla="*/ 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540000">
                <a:moveTo>
                  <a:pt x="0" y="0"/>
                </a:moveTo>
                <a:lnTo>
                  <a:pt x="10972800" y="0"/>
                </a:lnTo>
                <a:lnTo>
                  <a:pt x="109728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391400 w 7391400"/>
              <a:gd name="connsiteY1" fmla="*/ 0 h 4724400"/>
              <a:gd name="connisteX2" fmla="*/ 7391400 w 7391400"/>
              <a:gd name="connsiteY2" fmla="*/ 4724400 h 4724400"/>
              <a:gd name="connisteX3" fmla="*/ 0 w 7391400"/>
              <a:gd name="connsiteY3" fmla="*/ 4724400 h 4724400"/>
              <a:gd name="connisteX4" fmla="*/ 0 w 739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391400" h="4724400">
                <a:moveTo>
                  <a:pt x="0" y="0"/>
                </a:moveTo>
                <a:lnTo>
                  <a:pt x="7391400" y="0"/>
                </a:lnTo>
                <a:lnTo>
                  <a:pt x="739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6482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6482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482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482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0 h 1879600"/>
              <a:gd name="connisteX1" fmla="*/ 10972800 w 10972800"/>
              <a:gd name="connsiteY1" fmla="*/ 0 h 1879600"/>
              <a:gd name="connisteX2" fmla="*/ 10972800 w 10972800"/>
              <a:gd name="connsiteY2" fmla="*/ 1879600 h 1879600"/>
              <a:gd name="connisteX3" fmla="*/ 0 w 10972800"/>
              <a:gd name="connsiteY3" fmla="*/ 1879600 h 1879600"/>
              <a:gd name="connisteX4" fmla="*/ 0 w 10972800"/>
              <a:gd name="connsiteY4" fmla="*/ 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879600">
                <a:moveTo>
                  <a:pt x="0" y="0"/>
                </a:moveTo>
                <a:lnTo>
                  <a:pt x="10972800" y="0"/>
                </a:lnTo>
                <a:lnTo>
                  <a:pt x="10972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842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4038600 w 4038600"/>
              <a:gd name="connsiteY1" fmla="*/ 0 h 4724400"/>
              <a:gd name="connisteX2" fmla="*/ 4038600 w 4038600"/>
              <a:gd name="connsiteY2" fmla="*/ 4724400 h 4724400"/>
              <a:gd name="connisteX3" fmla="*/ 0 w 4038600"/>
              <a:gd name="connsiteY3" fmla="*/ 4724400 h 4724400"/>
              <a:gd name="connisteX4" fmla="*/ 0 w 40386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4724400">
                <a:moveTo>
                  <a:pt x="0" y="0"/>
                </a:moveTo>
                <a:lnTo>
                  <a:pt x="4038600" y="0"/>
                </a:lnTo>
                <a:lnTo>
                  <a:pt x="40386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84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41400" y="29972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41400" y="3556000"/>
            <a:ext cx="6019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8796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438400"/>
            <a:ext cx="3352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19600" y="18796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19600" y="2438400"/>
            <a:ext cx="3352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229600" y="18796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229600" y="2438400"/>
            <a:ext cx="3352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60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609600" y="4673600"/>
            <a:ext cx="3352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441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5"/>
            </p:custDataLst>
          </p:nvPr>
        </p:nvSpPr>
        <p:spPr>
          <a:xfrm>
            <a:off x="4419600" y="4673600"/>
            <a:ext cx="3352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1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0 h 2082800"/>
              <a:gd name="connisteX1" fmla="*/ 10972800 w 10972800"/>
              <a:gd name="connsiteY1" fmla="*/ 0 h 2082800"/>
              <a:gd name="connisteX2" fmla="*/ 10972800 w 10972800"/>
              <a:gd name="connsiteY2" fmla="*/ 2082800 h 2082800"/>
              <a:gd name="connisteX3" fmla="*/ 0 w 10972800"/>
              <a:gd name="connsiteY3" fmla="*/ 2082800 h 2082800"/>
              <a:gd name="connisteX4" fmla="*/ 0 w 10972800"/>
              <a:gd name="connsiteY4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082800">
                <a:moveTo>
                  <a:pt x="0" y="0"/>
                </a:moveTo>
                <a:lnTo>
                  <a:pt x="10972800" y="0"/>
                </a:lnTo>
                <a:lnTo>
                  <a:pt x="10972800" y="2082800"/>
                </a:ln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0 h 2209800"/>
              <a:gd name="connisteX1" fmla="*/ 5334000 w 5334000"/>
              <a:gd name="connsiteY1" fmla="*/ 0 h 2209800"/>
              <a:gd name="connisteX2" fmla="*/ 5334000 w 5334000"/>
              <a:gd name="connsiteY2" fmla="*/ 2209800 h 2209800"/>
              <a:gd name="connisteX3" fmla="*/ 0 w 5334000"/>
              <a:gd name="connsiteY3" fmla="*/ 2209800 h 2209800"/>
              <a:gd name="connisteX4" fmla="*/ 0 w 5334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209800">
                <a:moveTo>
                  <a:pt x="0" y="0"/>
                </a:moveTo>
                <a:lnTo>
                  <a:pt x="5334000" y="0"/>
                </a:lnTo>
                <a:lnTo>
                  <a:pt x="5334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0 h 2209800"/>
              <a:gd name="connisteX1" fmla="*/ 5334000 w 5334000"/>
              <a:gd name="connsiteY1" fmla="*/ 0 h 2209800"/>
              <a:gd name="connisteX2" fmla="*/ 5334000 w 5334000"/>
              <a:gd name="connsiteY2" fmla="*/ 2209800 h 2209800"/>
              <a:gd name="connisteX3" fmla="*/ 0 w 5334000"/>
              <a:gd name="connsiteY3" fmla="*/ 2209800 h 2209800"/>
              <a:gd name="connisteX4" fmla="*/ 0 w 5334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209800">
                <a:moveTo>
                  <a:pt x="0" y="0"/>
                </a:moveTo>
                <a:lnTo>
                  <a:pt x="5334000" y="0"/>
                </a:lnTo>
                <a:lnTo>
                  <a:pt x="5334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0 h 2209800"/>
              <a:gd name="connisteX1" fmla="*/ 5334000 w 5334000"/>
              <a:gd name="connsiteY1" fmla="*/ 0 h 2209800"/>
              <a:gd name="connisteX2" fmla="*/ 5334000 w 5334000"/>
              <a:gd name="connsiteY2" fmla="*/ 2209800 h 2209800"/>
              <a:gd name="connisteX3" fmla="*/ 0 w 5334000"/>
              <a:gd name="connsiteY3" fmla="*/ 2209800 h 2209800"/>
              <a:gd name="connisteX4" fmla="*/ 0 w 5334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209800">
                <a:moveTo>
                  <a:pt x="0" y="0"/>
                </a:moveTo>
                <a:lnTo>
                  <a:pt x="5334000" y="0"/>
                </a:lnTo>
                <a:lnTo>
                  <a:pt x="5334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0 h 2209800"/>
              <a:gd name="connisteX1" fmla="*/ 5334000 w 5334000"/>
              <a:gd name="connsiteY1" fmla="*/ 0 h 2209800"/>
              <a:gd name="connisteX2" fmla="*/ 5334000 w 5334000"/>
              <a:gd name="connsiteY2" fmla="*/ 2209800 h 2209800"/>
              <a:gd name="connisteX3" fmla="*/ 0 w 5334000"/>
              <a:gd name="connsiteY3" fmla="*/ 2209800 h 2209800"/>
              <a:gd name="connisteX4" fmla="*/ 0 w 5334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209800">
                <a:moveTo>
                  <a:pt x="0" y="0"/>
                </a:moveTo>
                <a:lnTo>
                  <a:pt x="5334000" y="0"/>
                </a:lnTo>
                <a:lnTo>
                  <a:pt x="5334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4165600" y="1524000"/>
            <a:ext cx="7416800" cy="1473200"/>
          </a:xfrm>
          <a:custGeom>
            <a:avLst/>
            <a:gdLst>
              <a:gd name="connisteX0" fmla="*/ 0 w 7416800"/>
              <a:gd name="connsiteY0" fmla="*/ 0 h 1473200"/>
              <a:gd name="connisteX1" fmla="*/ 7416800 w 7416800"/>
              <a:gd name="connsiteY1" fmla="*/ 0 h 1473200"/>
              <a:gd name="connisteX2" fmla="*/ 7416800 w 7416800"/>
              <a:gd name="connsiteY2" fmla="*/ 1473200 h 1473200"/>
              <a:gd name="connisteX3" fmla="*/ 0 w 7416800"/>
              <a:gd name="connsiteY3" fmla="*/ 1473200 h 1473200"/>
              <a:gd name="connisteX4" fmla="*/ 0 w 7416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416800" h="1473200">
                <a:moveTo>
                  <a:pt x="0" y="0"/>
                </a:moveTo>
                <a:lnTo>
                  <a:pt x="7416800" y="0"/>
                </a:lnTo>
                <a:lnTo>
                  <a:pt x="7416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556000" cy="1473200"/>
          </a:xfrm>
          <a:custGeom>
            <a:avLst/>
            <a:gdLst>
              <a:gd name="connisteX0" fmla="*/ 0 w 3556000"/>
              <a:gd name="connsiteY0" fmla="*/ 0 h 1473200"/>
              <a:gd name="connisteX1" fmla="*/ 3556000 w 3556000"/>
              <a:gd name="connsiteY1" fmla="*/ 0 h 1473200"/>
              <a:gd name="connisteX2" fmla="*/ 3556000 w 3556000"/>
              <a:gd name="connsiteY2" fmla="*/ 1473200 h 1473200"/>
              <a:gd name="connisteX3" fmla="*/ 0 w 3556000"/>
              <a:gd name="connsiteY3" fmla="*/ 1473200 h 1473200"/>
              <a:gd name="connisteX4" fmla="*/ 0 w 35560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56000" h="1473200">
                <a:moveTo>
                  <a:pt x="0" y="0"/>
                </a:moveTo>
                <a:lnTo>
                  <a:pt x="3556000" y="0"/>
                </a:lnTo>
                <a:lnTo>
                  <a:pt x="35560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470400" y="18288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470400" y="23876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7416800" cy="1473200"/>
          </a:xfrm>
          <a:custGeom>
            <a:avLst/>
            <a:gdLst>
              <a:gd name="connisteX0" fmla="*/ 0 w 7416800"/>
              <a:gd name="connsiteY0" fmla="*/ 0 h 1473200"/>
              <a:gd name="connisteX1" fmla="*/ 7416800 w 7416800"/>
              <a:gd name="connsiteY1" fmla="*/ 0 h 1473200"/>
              <a:gd name="connisteX2" fmla="*/ 7416800 w 7416800"/>
              <a:gd name="connsiteY2" fmla="*/ 1473200 h 1473200"/>
              <a:gd name="connisteX3" fmla="*/ 0 w 7416800"/>
              <a:gd name="connsiteY3" fmla="*/ 1473200 h 1473200"/>
              <a:gd name="connisteX4" fmla="*/ 0 w 7416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416800" h="1473200">
                <a:moveTo>
                  <a:pt x="0" y="0"/>
                </a:moveTo>
                <a:lnTo>
                  <a:pt x="7416800" y="0"/>
                </a:lnTo>
                <a:lnTo>
                  <a:pt x="7416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8026400" y="3149600"/>
            <a:ext cx="3556000" cy="1473200"/>
          </a:xfrm>
          <a:custGeom>
            <a:avLst/>
            <a:gdLst>
              <a:gd name="connisteX0" fmla="*/ 0 w 3556000"/>
              <a:gd name="connsiteY0" fmla="*/ 0 h 1473200"/>
              <a:gd name="connisteX1" fmla="*/ 3556000 w 3556000"/>
              <a:gd name="connsiteY1" fmla="*/ 0 h 1473200"/>
              <a:gd name="connisteX2" fmla="*/ 3556000 w 3556000"/>
              <a:gd name="connsiteY2" fmla="*/ 1473200 h 1473200"/>
              <a:gd name="connisteX3" fmla="*/ 0 w 3556000"/>
              <a:gd name="connsiteY3" fmla="*/ 1473200 h 1473200"/>
              <a:gd name="connisteX4" fmla="*/ 0 w 35560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56000" h="1473200">
                <a:moveTo>
                  <a:pt x="0" y="0"/>
                </a:moveTo>
                <a:lnTo>
                  <a:pt x="3556000" y="0"/>
                </a:lnTo>
                <a:lnTo>
                  <a:pt x="35560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14400" y="34544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14400" y="40132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4165600" y="4775200"/>
            <a:ext cx="7416800" cy="1473200"/>
          </a:xfrm>
          <a:custGeom>
            <a:avLst/>
            <a:gdLst>
              <a:gd name="connisteX0" fmla="*/ 0 w 7416800"/>
              <a:gd name="connsiteY0" fmla="*/ 0 h 1473200"/>
              <a:gd name="connisteX1" fmla="*/ 7416800 w 7416800"/>
              <a:gd name="connsiteY1" fmla="*/ 0 h 1473200"/>
              <a:gd name="connisteX2" fmla="*/ 7416800 w 7416800"/>
              <a:gd name="connsiteY2" fmla="*/ 1473200 h 1473200"/>
              <a:gd name="connisteX3" fmla="*/ 0 w 7416800"/>
              <a:gd name="connsiteY3" fmla="*/ 1473200 h 1473200"/>
              <a:gd name="connisteX4" fmla="*/ 0 w 7416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416800" h="1473200">
                <a:moveTo>
                  <a:pt x="0" y="0"/>
                </a:moveTo>
                <a:lnTo>
                  <a:pt x="7416800" y="0"/>
                </a:lnTo>
                <a:lnTo>
                  <a:pt x="7416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3556000" cy="1473200"/>
          </a:xfrm>
          <a:custGeom>
            <a:avLst/>
            <a:gdLst>
              <a:gd name="connisteX0" fmla="*/ 0 w 3556000"/>
              <a:gd name="connsiteY0" fmla="*/ 0 h 1473200"/>
              <a:gd name="connisteX1" fmla="*/ 3556000 w 3556000"/>
              <a:gd name="connsiteY1" fmla="*/ 0 h 1473200"/>
              <a:gd name="connisteX2" fmla="*/ 3556000 w 3556000"/>
              <a:gd name="connsiteY2" fmla="*/ 1473200 h 1473200"/>
              <a:gd name="connisteX3" fmla="*/ 0 w 3556000"/>
              <a:gd name="connsiteY3" fmla="*/ 1473200 h 1473200"/>
              <a:gd name="connisteX4" fmla="*/ 0 w 35560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56000" h="1473200">
                <a:moveTo>
                  <a:pt x="0" y="0"/>
                </a:moveTo>
                <a:lnTo>
                  <a:pt x="3556000" y="0"/>
                </a:lnTo>
                <a:lnTo>
                  <a:pt x="35560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4470400" y="50800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4470400" y="56388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5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image" Target="../media/image3.png"/><Relationship Id="rId16" Type="http://schemas.openxmlformats.org/officeDocument/2006/relationships/tags" Target="../tags/tag10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1" Type="http://schemas.openxmlformats.org/officeDocument/2006/relationships/theme" Target="../theme/theme3.xml"/><Relationship Id="rId30" Type="http://schemas.openxmlformats.org/officeDocument/2006/relationships/tags" Target="../tags/tag394.xml"/><Relationship Id="rId3" Type="http://schemas.openxmlformats.org/officeDocument/2006/relationships/slideLayout" Target="../slideLayouts/slideLayout28.xml"/><Relationship Id="rId29" Type="http://schemas.openxmlformats.org/officeDocument/2006/relationships/tags" Target="../tags/tag393.xml"/><Relationship Id="rId28" Type="http://schemas.openxmlformats.org/officeDocument/2006/relationships/tags" Target="../tags/tag392.xml"/><Relationship Id="rId27" Type="http://schemas.openxmlformats.org/officeDocument/2006/relationships/tags" Target="../tags/tag391.xml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image" Target="../media/image3.png"/><Relationship Id="rId21" Type="http://schemas.openxmlformats.org/officeDocument/2006/relationships/tags" Target="../tags/tag38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9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3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400.xml"/><Relationship Id="rId2" Type="http://schemas.openxmlformats.org/officeDocument/2006/relationships/image" Target="../media/image4.png"/><Relationship Id="rId1" Type="http://schemas.openxmlformats.org/officeDocument/2006/relationships/tags" Target="../tags/tag39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403.xml"/><Relationship Id="rId3" Type="http://schemas.openxmlformats.org/officeDocument/2006/relationships/image" Target="../media/image5.png"/><Relationship Id="rId2" Type="http://schemas.openxmlformats.org/officeDocument/2006/relationships/tags" Target="../tags/tag402.xml"/><Relationship Id="rId1" Type="http://schemas.openxmlformats.org/officeDocument/2006/relationships/tags" Target="../tags/tag40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409.xml"/><Relationship Id="rId3" Type="http://schemas.openxmlformats.org/officeDocument/2006/relationships/image" Target="../media/image6.png"/><Relationship Id="rId2" Type="http://schemas.openxmlformats.org/officeDocument/2006/relationships/tags" Target="../tags/tag408.xml"/><Relationship Id="rId1" Type="http://schemas.openxmlformats.org/officeDocument/2006/relationships/tags" Target="../tags/tag4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415.xml"/><Relationship Id="rId3" Type="http://schemas.openxmlformats.org/officeDocument/2006/relationships/image" Target="../media/image7.png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RAGEN + A*PO WebShop Project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Yang Lu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>
                <a:latin typeface="汉仪刚艺体-85W" panose="00020600040101010101" charset="-122"/>
                <a:ea typeface="汉仪刚艺体-85W" panose="00020600040101010101" charset="-122"/>
              </a:rPr>
              <a:t>Vector Architecture Diagram</a:t>
            </a:r>
            <a:endParaRPr lang="en-US" altLang="zh-CN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92075"/>
            <a:ext cx="5486400" cy="3442970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altLang="zh-CN" sz="2000">
                <a:solidFill>
                  <a:srgbClr val="FF0000"/>
                </a:solidFill>
              </a:rPr>
              <a:t>Data Flow:obs → π → action → env → reward → buffer</a:t>
            </a:r>
            <a:endParaRPr lang="en-US" altLang="zh-CN" sz="200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altLang="zh-CN" sz="2000">
                <a:solidFill>
                  <a:srgbClr val="FF0000"/>
                </a:solidFill>
              </a:rPr>
              <a:t>Training Flow:buffer → A*PO → π update</a:t>
            </a:r>
            <a:endParaRPr lang="en-US" altLang="zh-CN" sz="200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altLang="zh-CN" sz="2000">
                <a:solidFill>
                  <a:srgbClr val="FF0000"/>
                </a:solidFill>
              </a:rPr>
              <a:t>Timeline:Rollout (collect) ↔ Update (train) alternates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1" name="图片 10" descr="deepseek_mermaid_20251104_9d9cf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734185"/>
            <a:ext cx="11873230" cy="5123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Code Reference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38125" y="2340610"/>
          <a:ext cx="10842625" cy="4292600"/>
        </p:xfrm>
        <a:graphic>
          <a:graphicData uri="http://schemas.openxmlformats.org/drawingml/2006/table">
            <a:tbl>
              <a:tblPr/>
              <a:tblGrid>
                <a:gridCol w="2137410"/>
                <a:gridCol w="2670810"/>
                <a:gridCol w="3710305"/>
                <a:gridCol w="2324100"/>
              </a:tblGrid>
              <a:tr h="93408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Component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File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Key Function / Parameter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Modification Purpose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3947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A*PO Trainer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train_ragen_apo.py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beta=0.1 (L25)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Adjust KL coefficient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4010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Advantage Calc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train_ragen_apo.py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advantage = rewards[i] * 2.0 (L45)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Adjust multiplier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3883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Reward Calc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reward_calculator.py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calculate_reward()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Redefine reward function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4010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Environment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webshop_env.py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max_steps=15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Adjust step limit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 descr="截屏2025-11-03 19.11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35" y="219075"/>
            <a:ext cx="6135370" cy="2280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0915" y="189300"/>
            <a:ext cx="10969200" cy="705600"/>
          </a:xfrm>
        </p:spPr>
        <p:txBody>
          <a:bodyPr/>
          <a:p>
            <a:r>
              <a:rPr lang="en-US" altLang="zh-CN"/>
              <a:t>Official Performance Table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28930" y="1065530"/>
          <a:ext cx="9839325" cy="3492500"/>
        </p:xfrm>
        <a:graphic>
          <a:graphicData uri="http://schemas.openxmlformats.org/drawingml/2006/table">
            <a:tbl>
              <a:tblPr/>
              <a:tblGrid>
                <a:gridCol w="1967865"/>
                <a:gridCol w="1967865"/>
                <a:gridCol w="1967865"/>
                <a:gridCol w="1967865"/>
                <a:gridCol w="1967865"/>
              </a:tblGrid>
              <a:tr h="5715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Metric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Initial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Final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Requirement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Improvement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890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Task Success Rate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10%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70%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&gt;20%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+600%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15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Average Reward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0.5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1.60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&gt;0.5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+220%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15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Average Steps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8.0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3.8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&lt;10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+52.5%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890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Training Efficiency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0.2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0.427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&gt;0.3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>
                          <a:latin typeface="quote-cjk-patch"/>
                          <a:ea typeface="quote-cjk-patch"/>
                        </a:rPr>
                        <a:t>+113.5%</a:t>
                      </a:r>
                      <a:endParaRPr lang="en-US" altLang="zh-CN" sz="1600" b="0"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570865" y="4364990"/>
          <a:ext cx="9267825" cy="2667000"/>
        </p:xfrm>
        <a:graphic>
          <a:graphicData uri="http://schemas.openxmlformats.org/drawingml/2006/table">
            <a:tbl>
              <a:tblPr/>
              <a:tblGrid>
                <a:gridCol w="3134360"/>
                <a:gridCol w="2044700"/>
                <a:gridCol w="2044700"/>
                <a:gridCol w="2044065"/>
              </a:tblGrid>
              <a:tr h="8890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Phase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Episodes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Success Rate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Milestone Achieved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890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Initial Improvement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11-20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15-25%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Filter strategy development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89000"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Stable Performance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21-30*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25-70%*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Exceeded requirements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A*PO Pseudocode + KL Calculation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4900295" cy="4759325"/>
          </a:xfrm>
        </p:spPr>
        <p:txBody>
          <a:bodyPr>
            <a:normAutofit fontScale="90000"/>
          </a:bodyPr>
          <a:p>
            <a:r>
              <a:rPr lang="en-US" altLang="zh-CN"/>
              <a:t>KL Calculation Notes:</a:t>
            </a:r>
            <a:endParaRPr lang="en-US" altLang="zh-CN"/>
          </a:p>
          <a:p>
            <a:r>
              <a:rPr lang="en-US" altLang="zh-CN"/>
              <a:t>log_probs_current: log probabilities of sequences generated by current policy</a:t>
            </a:r>
            <a:endParaRPr lang="en-US" altLang="zh-CN"/>
          </a:p>
          <a:p>
            <a:r>
              <a:rPr lang="en-US" altLang="zh-CN"/>
              <a:t>log_probs_reference: log probabilities of reference policy baseline</a:t>
            </a:r>
            <a:endParaRPr lang="en-US" altLang="zh-CN"/>
          </a:p>
          <a:p>
            <a:r>
              <a:rPr lang="en-US" altLang="zh-CN"/>
              <a:t>F.kl_div(): computes KL divergence between distributions</a:t>
            </a:r>
            <a:endParaRPr lang="en-US" altLang="zh-CN"/>
          </a:p>
          <a:p>
            <a:r>
              <a:rPr lang="en-US" altLang="zh-CN"/>
              <a:t>beta=0.1: KL penalty coefficient, balances exploration vs conservatism</a:t>
            </a:r>
            <a:endParaRPr lang="en-US" altLang="zh-CN"/>
          </a:p>
        </p:txBody>
      </p:sp>
      <p:pic>
        <p:nvPicPr>
          <p:cNvPr id="5" name="图片 4" descr="截屏2025-11-03 19.05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30" y="1196975"/>
            <a:ext cx="6601460" cy="50526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Training Statistics Curve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Success Rate Over Episodes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Key Training Hyperparameters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表格 4"/>
          <p:cNvGraphicFramePr/>
          <p:nvPr/>
        </p:nvGraphicFramePr>
        <p:xfrm>
          <a:off x="222250" y="5165090"/>
          <a:ext cx="10929620" cy="1463040"/>
        </p:xfrm>
        <a:graphic>
          <a:graphicData uri="http://schemas.openxmlformats.org/drawingml/2006/table">
            <a:tbl>
              <a:tblPr/>
              <a:tblGrid>
                <a:gridCol w="3495040"/>
                <a:gridCol w="3495040"/>
                <a:gridCol w="3495040"/>
              </a:tblGrid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Hyperparameter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Description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β (KL Coefficient)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0.1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Policy regularization strength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Learning Rate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1e-5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Optimizer step size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Batch Size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4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Samples per update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Replay Buffer Size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1000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Experience memory capacity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Max Steps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15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/>
                        <a:t>Maximum steps per task</a:t>
                      </a:r>
                      <a:endParaRPr lang="en-US" altLang="zh-CN" sz="16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66750" y="1964690"/>
          <a:ext cx="10485120" cy="0"/>
        </p:xfrm>
        <a:graphic>
          <a:graphicData uri="http://schemas.openxmlformats.org/drawingml/2006/table">
            <a:tbl>
              <a:tblPr/>
              <a:tblGrid>
                <a:gridCol w="1747520"/>
                <a:gridCol w="1747520"/>
                <a:gridCol w="1747520"/>
                <a:gridCol w="1747520"/>
                <a:gridCol w="1747520"/>
                <a:gridCol w="1747520"/>
              </a:tblGrid>
              <a:tr h="0"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Episode Group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1-5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6-10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11-15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16-20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Overall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Success Rate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80%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70%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80%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60%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70%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Avg Reward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1.80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1.60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1.73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1.40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1.60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Avg Steps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0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2.2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3.5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3.5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3.8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203517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2500"/>
                        </a:lnSpc>
                      </a:pPr>
                      <a:r>
                        <a:rPr lang="en-US" altLang="zh-CN" sz="1600" b="0" i="0">
                          <a:solidFill>
                            <a:srgbClr val="F9FAFB"/>
                          </a:solidFill>
                          <a:latin typeface="quote-cjk-patch"/>
                          <a:ea typeface="quote-cjk-patch"/>
                        </a:rPr>
                        <a:t>3.8</a:t>
                      </a:r>
                      <a:endParaRPr lang="en-US" altLang="zh-CN" sz="1600" b="0" i="0">
                        <a:solidFill>
                          <a:srgbClr val="F9FAFB"/>
                        </a:solidFill>
                        <a:latin typeface="quote-cjk-patch"/>
                        <a:ea typeface="quote-cjk-patch"/>
                      </a:endParaRPr>
                    </a:p>
                  </a:txBody>
                  <a:tcPr marL="203517" marR="0" marT="127317" marB="1273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Reproducible Failure Case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75030" y="1403985"/>
            <a:ext cx="10441940" cy="527748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1600">
                <a:solidFill>
                  <a:srgbClr val="FF0000"/>
                </a:solidFill>
              </a:rPr>
              <a:t>Incorrect Output:</a:t>
            </a:r>
            <a:endParaRPr lang="en-US" altLang="zh-CN" sz="16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/>
              <a:t>Think: There is a search box on this page, so I need to enter "blue jeans" to find blue leather pants.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Action: search blue jeans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Full Response: &lt;thinking&gt;There is a search box on this page, so I need to enter "blue jeans" to find blue leather pants.&lt;/thinking&gt;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&lt;actions&gt;search blue jeans&lt;/Actions&gt;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FF0000"/>
                </a:solidFill>
              </a:rPr>
              <a:t>Error Characteristics: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Tag mismatch (&lt;/thinking&gt; vs &lt;/think&gt;) 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Action tag incorrect (&lt;actions&gt; vs &lt;action&gt;)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 Task misunderstanding (searched wrong item)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 P1 Priority - Strong Recommendation</a:t>
            </a:r>
            <a:endParaRPr lang="en-US" altLang="zh-CN" sz="1600"/>
          </a:p>
        </p:txBody>
      </p:sp>
      <p:pic>
        <p:nvPicPr>
          <p:cNvPr id="4" name="图片 3" descr="截屏2025-11-03 19.10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95" y="3541395"/>
            <a:ext cx="5920105" cy="3065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  <p:tag name="KSO_WM_AITEMPLATE_STYLE_ID" val="6979664369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baec5ffb30cca44d077b5a1bf0d5e62f28ff1a"/>
  <p:tag name="KSO_WM_NEWLAYOUT_GROUP_ID" val="layout_35"/>
  <p:tag name="KSO_WM_NEWLAYOUT_ID" val="slide_3a8d68c4cb9e2e1d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086f92c51b1c51d3ff132bd65d0cfbe1996486"/>
  <p:tag name="KSO_WM_NEWLAYOUT_GROUP_ID" val="layout_3"/>
  <p:tag name="KSO_WM_NEWLAYOUT_ID" val="slide_0576b72b971413eb"/>
</p:tagLst>
</file>

<file path=ppt/tags/tag1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29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33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137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fd62b2473a870a0e60bab3d730e6f10d9d695a"/>
  <p:tag name="KSO_WM_NEWLAYOUT_GROUP_ID" val="layout_31"/>
  <p:tag name="KSO_WM_NEWLAYOUT_ID" val="slide_d233a04c91228a1b"/>
</p:tagLst>
</file>

<file path=ppt/tags/tag1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674473186a6fa8a5c7a7a79868effbe4647bcab"/>
  <p:tag name="KSO_WM_NEWLAYOUT_GROUP_ID" val="layout_27"/>
  <p:tag name="KSO_WM_NEWLAYOUT_ID" val="slide_32796d7565842e22"/>
</p:tagLst>
</file>

<file path=ppt/tags/tag1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174c2c0f25a03cf92f9510073cf32e962b524f"/>
  <p:tag name="KSO_WM_NEWLAYOUT_GROUP_ID" val="layout_34"/>
  <p:tag name="KSO_WM_NEWLAYOUT_ID" val="slide_5aee67050536ed7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2cd0afe1252ac2d836ddde3cf2761ea3e475a9"/>
  <p:tag name="KSO_WM_NEWLAYOUT_GROUP_ID" val="layout_10003"/>
  <p:tag name="KSO_WM_NEWLAYOUT_ID" val="slide_a1e31e139923f8f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664041b160337b6341cfd33899b5b7b4c9d4593"/>
  <p:tag name="KSO_WM_NEWLAYOUT_GROUP_ID" val="layout_10004"/>
  <p:tag name="KSO_WM_NEWLAYOUT_ID" val="slide_beef67bf6e805dfe"/>
</p:tagLst>
</file>

<file path=ppt/tags/tag2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9e8d34d821ff8f14a40cb8e55401ade156a09a"/>
  <p:tag name="KSO_WM_NEWLAYOUT_GROUP_ID" val="layout_42"/>
  <p:tag name="KSO_WM_NEWLAYOUT_ID" val="slide_612acce709c55489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ac62198c531f4a7aa0721dcc9717f0c439172c"/>
  <p:tag name="KSO_WM_NEWLAYOUT_GROUP_ID" val="layout_60"/>
  <p:tag name="KSO_WM_NEWLAYOUT_ID" val="slide_2e2dbdde591b2dc4"/>
</p:tagLst>
</file>

<file path=ppt/tags/tag2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5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469f4f1184f1d2c8d4932a4f3c602ea70f7aae"/>
  <p:tag name="KSO_WM_NEWLAYOUT_GROUP_ID" val="layout_10013"/>
  <p:tag name="KSO_WM_NEWLAYOUT_ID" val="slide_ee1db31ff1c30694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4145f44407e444dd63a2025f689d8a99c09864"/>
  <p:tag name="KSO_WM_NEWLAYOUT_GROUP_ID" val="layout_61"/>
  <p:tag name="KSO_WM_NEWLAYOUT_ID" val="slide_89fab3003bcd9cb6"/>
</p:tagLst>
</file>

<file path=ppt/tags/tag2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27de9f1981dc412ef3196333c9325e34c67d411"/>
  <p:tag name="KSO_WM_NEWLAYOUT_GROUP_ID" val="layout_10007"/>
  <p:tag name="KSO_WM_NEWLAYOUT_ID" val="slide_a98fcf8ca5c10e1c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2c9229cc36bc231ee3430966b8ccfc42bce8d5e"/>
  <p:tag name="KSO_WM_NEWLAYOUT_GROUP_ID" val="layout_51"/>
  <p:tag name="KSO_WM_NEWLAYOUT_ID" val="slide_4679ddae3b11e1cc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468164f0ef25fcaa51a5957bbcfb6e618f7e35"/>
  <p:tag name="KSO_WM_NEWLAYOUT_GROUP_ID" val="layout_32"/>
  <p:tag name="KSO_WM_NEWLAYOUT_ID" val="slide_f95b87826d1fb558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28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86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287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291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2"/>
  <p:tag name="KSO_WM_UNIT_TYPE" val="l_h_i"/>
</p:tagLst>
</file>

<file path=ppt/tags/tag292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9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297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5dcb3f7ce34aed98540b859b30e25d766f90a0"/>
  <p:tag name="KSO_WM_NEWLAYOUT_GROUP_ID" val="layout_30"/>
  <p:tag name="KSO_WM_NEWLAYOUT_ID" val="slide_b85ad00453087974"/>
</p:tagLst>
</file>

<file path=ppt/tags/tag3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a40ccfb7794a70062c12d84a1b747524888967c"/>
  <p:tag name="KSO_WM_NEWLAYOUT_GROUP_ID" val="layout_6"/>
  <p:tag name="KSO_WM_NEWLAYOUT_ID" val="slide_acc7948a249ecb22"/>
</p:tagLst>
</file>

<file path=ppt/tags/tag3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a27436dd00c7235920aefbb5b761ca095c5aab"/>
  <p:tag name="KSO_WM_NEWLAYOUT_GROUP_ID" val="layout_26"/>
  <p:tag name="KSO_WM_NEWLAYOUT_ID" val="slide_1a49b5dcfffdb860"/>
</p:tagLst>
</file>

<file path=ppt/tags/tag3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a60e598b92c705e0fbf391bee315b25fd42898"/>
  <p:tag name="KSO_WM_NEWLAYOUT_GROUP_ID" val="layout_10012"/>
  <p:tag name="KSO_WM_NEWLAYOUT_ID" val="slide_1b601487e8903dfa"/>
</p:tagLst>
</file>

<file path=ppt/tags/tag3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4319854443c5dd07c0f09142945ce5345caf76f"/>
  <p:tag name="KSO_WM_NEWLAYOUT_GROUP_ID" val="layout_1-5"/>
  <p:tag name="KSO_WM_NEWLAYOUT_ID" val="slide_063b19861dc0a50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6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6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6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a674ff14c01e7e01bfaaaf52dba5d6d5701809"/>
  <p:tag name="KSO_WM_NEWLAYOUT_GROUP_ID" val="layout_1-5"/>
  <p:tag name="KSO_WM_NEWLAYOUT_ID" val="slide_61223ae7a7f7aefc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7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7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8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8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39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395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1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7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8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5"/>
  <p:tag name="KSO_WM_SLIDE_ID" val="custom40494635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3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a60e598b92c705e0fbf391bee315b25fd42898"/>
  <p:tag name="KSO_WM_NEWLAYOUT_GROUP_ID" val="layout_10012"/>
  <p:tag name="KSO_WM_NEWLAYOUT_ID" val="slide_1b601487e8903dfa"/>
  <p:tag name="KSO_WM_UNIT_PRESET_TEXT" val="单击此处添加标题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1b601487e8903dfa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TABLE_ENDDRAG_ORIGIN_RECT" val="843*338"/>
  <p:tag name="TABLE_ENDDRAG_RECT" val="10*184*843*338"/>
</p:tagLst>
</file>

<file path=ppt/tags/tag403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5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TABLE_ENDDRAG_ORIGIN_RECT" val="774*247"/>
  <p:tag name="TABLE_ENDDRAG_RECT" val="25*83*774*247"/>
</p:tagLst>
</file>

<file path=ppt/tags/tag406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5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5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5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BEAUTIFY_FLAG" val="#wm#"/>
  <p:tag name="KSO_WM_TEMPLATE_CATEGORY" val="custom"/>
  <p:tag name="KSO_WM_TEMPLATE_INDEX" val="40494635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8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82968b263e76c08de04fc6481a1a2d1ad5c9f6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9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9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IT科技风主题">
  <a:themeElements>
    <a:clrScheme name="">
      <a:dk1>
        <a:srgbClr val="000000"/>
      </a:dk1>
      <a:lt1>
        <a:srgbClr val="FFFFFF"/>
      </a:lt1>
      <a:dk2>
        <a:srgbClr val="091128"/>
      </a:dk2>
      <a:lt2>
        <a:srgbClr val="EFEFEF"/>
      </a:lt2>
      <a:accent1>
        <a:srgbClr val="2F56C8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蓝色IT科技风主题">
  <a:themeElements>
    <a:clrScheme name="">
      <a:dk1>
        <a:srgbClr val="000000"/>
      </a:dk1>
      <a:lt1>
        <a:srgbClr val="FFFFFF"/>
      </a:lt1>
      <a:dk2>
        <a:srgbClr val="102B3F"/>
      </a:dk2>
      <a:lt2>
        <a:srgbClr val="EFEFEF"/>
      </a:lt2>
      <a:accent1>
        <a:srgbClr val="0B95E5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2164</Words>
  <Application>WPS 文字</Application>
  <PresentationFormat>宽屏</PresentationFormat>
  <Paragraphs>244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</vt:lpstr>
      <vt:lpstr>汉仪刚艺体-85W</vt:lpstr>
      <vt:lpstr>苹方-简</vt:lpstr>
      <vt:lpstr>MiSans Normal</vt:lpstr>
      <vt:lpstr>Wingdings</vt:lpstr>
      <vt:lpstr>宋体</vt:lpstr>
      <vt:lpstr>Arial Unicode MS</vt:lpstr>
      <vt:lpstr>Calibri</vt:lpstr>
      <vt:lpstr>Helvetica Neue</vt:lpstr>
      <vt:lpstr>汉仪书宋二KW</vt:lpstr>
      <vt:lpstr>MiSans Normal</vt:lpstr>
      <vt:lpstr>汉仪刚艺体-85W</vt:lpstr>
      <vt:lpstr>Apple Color Emoji</vt:lpstr>
      <vt:lpstr>quote-cjk-patch</vt:lpstr>
      <vt:lpstr>Thonburi</vt:lpstr>
      <vt:lpstr>Office 主题</vt:lpstr>
      <vt:lpstr>蓝色IT科技风主题</vt:lpstr>
      <vt:lpstr>1_蓝色IT科技风主题</vt:lpstr>
      <vt:lpstr>RAGEN + A*PO WebShop Project</vt:lpstr>
      <vt:lpstr>Objective and Environment</vt:lpstr>
      <vt:lpstr>Code Reference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RAGEN + A*PO WebShop Project</dc:title>
  <dc:creator/>
  <cp:lastModifiedBy>卢</cp:lastModifiedBy>
  <cp:revision>3</cp:revision>
  <dcterms:created xsi:type="dcterms:W3CDTF">2025-11-04T16:15:00Z</dcterms:created>
  <dcterms:modified xsi:type="dcterms:W3CDTF">2025-11-04T16:15:00Z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0099B68FF729CA7083260A699802F167_43</vt:lpwstr>
  </property>
  <property fmtid="{D5CDD505-2E9C-101B-9397-08002B2CF9AE}" pid="4" name="KSOTemplateUUID">
    <vt:lpwstr>v1.0_ai_69796643695</vt:lpwstr>
  </property>
</Properties>
</file>